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1"/>
  </p:notesMasterIdLst>
  <p:handoutMasterIdLst>
    <p:handoutMasterId r:id="rId32"/>
  </p:handoutMasterIdLst>
  <p:sldIdLst>
    <p:sldId id="390" r:id="rId2"/>
    <p:sldId id="391" r:id="rId3"/>
    <p:sldId id="392" r:id="rId4"/>
    <p:sldId id="393" r:id="rId5"/>
    <p:sldId id="371" r:id="rId6"/>
    <p:sldId id="395" r:id="rId7"/>
    <p:sldId id="396" r:id="rId8"/>
    <p:sldId id="397" r:id="rId9"/>
    <p:sldId id="398" r:id="rId10"/>
    <p:sldId id="399" r:id="rId11"/>
    <p:sldId id="400" r:id="rId12"/>
    <p:sldId id="403" r:id="rId13"/>
    <p:sldId id="404" r:id="rId14"/>
    <p:sldId id="405" r:id="rId15"/>
    <p:sldId id="406" r:id="rId16"/>
    <p:sldId id="407" r:id="rId17"/>
    <p:sldId id="408" r:id="rId18"/>
    <p:sldId id="409" r:id="rId19"/>
    <p:sldId id="410" r:id="rId20"/>
    <p:sldId id="411" r:id="rId21"/>
    <p:sldId id="412" r:id="rId22"/>
    <p:sldId id="413" r:id="rId23"/>
    <p:sldId id="414" r:id="rId24"/>
    <p:sldId id="415" r:id="rId25"/>
    <p:sldId id="416" r:id="rId26"/>
    <p:sldId id="417" r:id="rId27"/>
    <p:sldId id="418" r:id="rId28"/>
    <p:sldId id="419" r:id="rId29"/>
    <p:sldId id="420" r:id="rId3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9" frameSlides="1"/>
  <p:clrMru>
    <a:srgbClr val="C0C0C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47" autoAdjust="0"/>
    <p:restoredTop sz="91385" autoAdjust="0"/>
  </p:normalViewPr>
  <p:slideViewPr>
    <p:cSldViewPr>
      <p:cViewPr>
        <p:scale>
          <a:sx n="66" d="100"/>
          <a:sy n="66" d="100"/>
        </p:scale>
        <p:origin x="-1880" y="-7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96C41683-3CCF-48C1-8F21-2F81382AD26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8132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endParaRPr lang="en-US" dirty="0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fld id="{8FBA6F97-F063-4BCF-96E3-B4F63C96299A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3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F5C16F2-8F09-478F-AF00-1E45B68D289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89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9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256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58798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8541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54772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744019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22717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49477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47093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995581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10271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033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86479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99695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13267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020097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47933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79332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6094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814535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58337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9655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9420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23411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336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24849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20369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1163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3725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BA6F97-F063-4BCF-96E3-B4F63C96299A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1467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1911350"/>
            <a:ext cx="8610600" cy="908050"/>
          </a:xfrm>
        </p:spPr>
        <p:txBody>
          <a:bodyPr/>
          <a:lstStyle>
            <a:lvl1pPr algn="ctr">
              <a:defRPr sz="5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33800"/>
            <a:ext cx="7772400" cy="22860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F7861DB-B671-4AFC-9229-ABEE1C75C4DE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7175" name="Group 7"/>
          <p:cNvGrpSpPr>
            <a:grpSpLocks/>
          </p:cNvGrpSpPr>
          <p:nvPr/>
        </p:nvGrpSpPr>
        <p:grpSpPr bwMode="auto">
          <a:xfrm>
            <a:off x="228600" y="3124200"/>
            <a:ext cx="8610600" cy="201613"/>
            <a:chOff x="144" y="1680"/>
            <a:chExt cx="5424" cy="144"/>
          </a:xfrm>
        </p:grpSpPr>
        <p:sp>
          <p:nvSpPr>
            <p:cNvPr id="7176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77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7178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3D5748-6D63-48A1-B773-C61F2617AC3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181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181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9DCF5-D79E-42E0-97D3-4413BAB27BBD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8A3C47-7B75-48D5-9A6A-4C426D7CB66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30B75-E297-405A-BAA1-50CDB59AD0D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38700" y="1905000"/>
            <a:ext cx="38481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AB516-6FF4-4DFD-BBE8-CB0DCE96ABE9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4F7AC4-93B3-4530-BD6B-CF7731F8F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CDE1AF-A272-4222-AFA0-6D6C069C7642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F5DEE3-478C-4953-BF23-6CA2F3D01D1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63D23A-237B-4A10-9181-71DB06B745E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AC2818-EF76-4A82-89BC-77760F5E4ACB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848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dirty="0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7B17056-C8AA-4807-A4DD-1D061CB5642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en-US" sz="2400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4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3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://jfs.ohio.gov/owd/WIOA/index.stm" TargetMode="Externa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jfs.ohio.gov/owd/WIOA/implementation.stm" TargetMode="External"/><Relationship Id="rId4" Type="http://schemas.openxmlformats.org/officeDocument/2006/relationships/hyperlink" Target="http://workforce.ohio.gov/Portals/0/Ohio's2016CombinedStatePlanDRAFT%20(2).pdf" TargetMode="Externa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oleta.gov/wioa/" TargetMode="Externa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iawebcourse.org/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Julie.Wirt@jfs.ohio.gov" TargetMode="Externa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OWDPOLICY@jfs.ohio.gov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5716" name="Picture 4" descr="ODJFS_logo_colo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57200"/>
            <a:ext cx="5181600" cy="836613"/>
          </a:xfrm>
          <a:prstGeom prst="rect">
            <a:avLst/>
          </a:prstGeom>
          <a:noFill/>
        </p:spPr>
      </p:pic>
      <p:sp>
        <p:nvSpPr>
          <p:cNvPr id="115718" name="Rectangle 6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Carol Wargo and Julie Wirt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smtClean="0"/>
              <a:t>March 23, 2016</a:t>
            </a:r>
            <a:endParaRPr lang="en-US" dirty="0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WIOA and the Local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0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Role of the Workforce Development Board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Develop and submit local plan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Conduct workforce research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Convene workforce development system stakeholders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Lead efforts to engage employers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 and implement career pathways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Identify promising workforce strategies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1174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Role of the Workforce Development Board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76400"/>
            <a:ext cx="78486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Conduct oversight of WIOA programs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Negotiate performance measures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Negotiate Memorandum of Understanding (MOU)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Procure providers of services and OhioMeansJobs center operator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Develop budget for activities of the WDB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Certify OhioMeansJobs center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Establish board by-laws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159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Workforce Development Board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33600"/>
            <a:ext cx="7848600" cy="4191000"/>
          </a:xfrm>
        </p:spPr>
        <p:txBody>
          <a:bodyPr/>
          <a:lstStyle/>
          <a:p>
            <a:r>
              <a:rPr lang="en-US" dirty="0" smtClean="0"/>
              <a:t>The WDB has both strategic planning responsibilities as well as operational duties for the local area.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157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Strategic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Workforce Development Board members can be:</a:t>
            </a:r>
          </a:p>
          <a:p>
            <a:pPr lvl="1"/>
            <a:r>
              <a:rPr lang="en-US" sz="2800" dirty="0"/>
              <a:t>Advocates</a:t>
            </a:r>
          </a:p>
          <a:p>
            <a:pPr lvl="1"/>
            <a:r>
              <a:rPr lang="en-US" sz="2800" dirty="0"/>
              <a:t>Labor Market Advisors</a:t>
            </a:r>
          </a:p>
          <a:p>
            <a:pPr lvl="1"/>
            <a:r>
              <a:rPr lang="en-US" sz="2800" dirty="0"/>
              <a:t>Connectors</a:t>
            </a:r>
          </a:p>
          <a:p>
            <a:pPr lvl="1"/>
            <a:r>
              <a:rPr lang="en-US" sz="2800" dirty="0"/>
              <a:t>Innovators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053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Strategic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458200" cy="4572000"/>
          </a:xfrm>
        </p:spPr>
        <p:txBody>
          <a:bodyPr/>
          <a:lstStyle/>
          <a:p>
            <a:pPr>
              <a:spcBef>
                <a:spcPts val="1272"/>
              </a:spcBef>
            </a:pPr>
            <a:r>
              <a:rPr lang="en-US" dirty="0"/>
              <a:t>Strategically plan and develop policy</a:t>
            </a:r>
          </a:p>
          <a:p>
            <a:pPr lvl="0">
              <a:spcBef>
                <a:spcPts val="1272"/>
              </a:spcBef>
            </a:pPr>
            <a:r>
              <a:rPr lang="en-US" dirty="0"/>
              <a:t>Encourage all partners to operate as an aligned system . . . “row in the same direction”</a:t>
            </a:r>
          </a:p>
          <a:p>
            <a:pPr lvl="0">
              <a:spcBef>
                <a:spcPts val="1272"/>
              </a:spcBef>
            </a:pPr>
            <a:r>
              <a:rPr lang="en-US" dirty="0"/>
              <a:t>Build a regional system</a:t>
            </a:r>
          </a:p>
          <a:p>
            <a:pPr lvl="0">
              <a:spcBef>
                <a:spcPts val="1272"/>
              </a:spcBef>
            </a:pPr>
            <a:r>
              <a:rPr lang="en-US" dirty="0"/>
              <a:t>Link the workforce system to economic development and education systems</a:t>
            </a:r>
          </a:p>
          <a:p>
            <a:pPr lvl="0">
              <a:spcBef>
                <a:spcPts val="1272"/>
              </a:spcBef>
            </a:pPr>
            <a:r>
              <a:rPr lang="en-US" dirty="0"/>
              <a:t>Initiate/participate in special projects and grants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3921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Strategic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1872"/>
              </a:spcBef>
            </a:pPr>
            <a:r>
              <a:rPr lang="en-US" dirty="0"/>
              <a:t>Identify and forecast the needs of business</a:t>
            </a:r>
          </a:p>
          <a:p>
            <a:pPr lvl="0">
              <a:spcBef>
                <a:spcPts val="1872"/>
              </a:spcBef>
            </a:pPr>
            <a:r>
              <a:rPr lang="en-US" dirty="0"/>
              <a:t>Determine which industry sectors to prioritize and assist</a:t>
            </a:r>
          </a:p>
          <a:p>
            <a:pPr lvl="0">
              <a:spcBef>
                <a:spcPts val="1872"/>
              </a:spcBef>
            </a:pPr>
            <a:r>
              <a:rPr lang="en-US" dirty="0"/>
              <a:t>Champion a robust menu of business services</a:t>
            </a:r>
          </a:p>
          <a:p>
            <a:pPr lvl="0">
              <a:spcBef>
                <a:spcPts val="1872"/>
              </a:spcBef>
            </a:pPr>
            <a:r>
              <a:rPr lang="en-US" dirty="0"/>
              <a:t>Identify critical performance areas and how to measure success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85495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a Strategic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133600"/>
            <a:ext cx="7848600" cy="4191000"/>
          </a:xfrm>
        </p:spPr>
        <p:txBody>
          <a:bodyPr/>
          <a:lstStyle/>
          <a:p>
            <a:pPr eaLnBrk="1" hangingPunct="1">
              <a:spcBef>
                <a:spcPts val="2376"/>
              </a:spcBef>
            </a:pPr>
            <a:r>
              <a:rPr lang="en-US" dirty="0" smtClean="0"/>
              <a:t>Questions to Consider</a:t>
            </a:r>
          </a:p>
          <a:p>
            <a:pPr lvl="1">
              <a:spcBef>
                <a:spcPts val="2376"/>
              </a:spcBef>
            </a:pPr>
            <a:r>
              <a:rPr lang="en-US" dirty="0" smtClean="0"/>
              <a:t>What </a:t>
            </a:r>
            <a:r>
              <a:rPr lang="en-US" dirty="0"/>
              <a:t>do board members think are our most critical workforce issues? </a:t>
            </a:r>
          </a:p>
          <a:p>
            <a:pPr lvl="1">
              <a:spcBef>
                <a:spcPts val="2376"/>
              </a:spcBef>
            </a:pPr>
            <a:r>
              <a:rPr lang="en-US" dirty="0"/>
              <a:t>Can we articulate the value the Workforce Development Board adds to the community?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3347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and Regional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local plan is the primary vehicle for communicating the local WDB’s vision for the local workforce system and aligning and integrating local service delivery across programs in a region to ensure that the workforce system is job-driven and matches employers with skilled individuals.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9868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Regional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Local Plan</a:t>
            </a:r>
          </a:p>
          <a:p>
            <a:pPr lvl="1"/>
            <a:r>
              <a:rPr lang="en-US" dirty="0" smtClean="0"/>
              <a:t>Provides the framework for local areas to define how their workforce development systems will achieve the purposes of WIOA.</a:t>
            </a:r>
          </a:p>
          <a:p>
            <a:pPr lvl="1"/>
            <a:r>
              <a:rPr lang="en-US" dirty="0" smtClean="0"/>
              <a:t>Serves as the 4-year action plan to develop, align, and integrate the local area’s job-driven workforce development systems.</a:t>
            </a:r>
          </a:p>
          <a:p>
            <a:pPr lvl="1"/>
            <a:r>
              <a:rPr lang="en-US" dirty="0" smtClean="0"/>
              <a:t>Provides the platform to achieve the local area’s visions and strategic and operational goals.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966639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and Regional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local plan represents a collaborative process among:</a:t>
            </a:r>
          </a:p>
          <a:p>
            <a:pPr lvl="1"/>
            <a:r>
              <a:rPr lang="en-US" dirty="0" smtClean="0"/>
              <a:t>Local elected officials</a:t>
            </a:r>
          </a:p>
          <a:p>
            <a:pPr lvl="1"/>
            <a:r>
              <a:rPr lang="en-US" dirty="0" smtClean="0"/>
              <a:t>Core Programs (WIOA, Wagner-Peyser, ABLE, and Vocational Rehabilitation)</a:t>
            </a:r>
          </a:p>
          <a:p>
            <a:pPr lvl="1"/>
            <a:r>
              <a:rPr lang="en-US" dirty="0" smtClean="0"/>
              <a:t>Required partners (e.g., economic development, education, and private sector partners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83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665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828800"/>
            <a:ext cx="7848600" cy="4724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Overview of WIOA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Workforce Development System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The Workforce Development Board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Being a Strategic Board</a:t>
            </a:r>
            <a:endParaRPr lang="en-US" dirty="0"/>
          </a:p>
          <a:p>
            <a:pPr>
              <a:spcAft>
                <a:spcPts val="600"/>
              </a:spcAft>
            </a:pPr>
            <a:r>
              <a:rPr lang="en-US" dirty="0" smtClean="0"/>
              <a:t>Local Planning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Timeframes for WDB Activities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CCMEP:  A New Way to Work</a:t>
            </a:r>
            <a:endParaRPr lang="en-US" dirty="0"/>
          </a:p>
        </p:txBody>
      </p:sp>
      <p:sp>
        <p:nvSpPr>
          <p:cNvPr id="366596" name="Oval 4"/>
          <p:cNvSpPr>
            <a:spLocks noChangeArrowheads="1"/>
          </p:cNvSpPr>
          <p:nvPr/>
        </p:nvSpPr>
        <p:spPr bwMode="auto">
          <a:xfrm>
            <a:off x="7467600" y="4432300"/>
            <a:ext cx="3944937" cy="3797300"/>
          </a:xfrm>
          <a:prstGeom prst="ellipse">
            <a:avLst/>
          </a:prstGeom>
          <a:noFill/>
          <a:ln w="266700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95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and Regional Planning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local plan creates:</a:t>
            </a:r>
          </a:p>
          <a:p>
            <a:pPr lvl="1"/>
            <a:r>
              <a:rPr lang="en-US" dirty="0" smtClean="0"/>
              <a:t>A shared understanding of the local area’s workforce investment needs</a:t>
            </a:r>
          </a:p>
          <a:p>
            <a:pPr lvl="1"/>
            <a:r>
              <a:rPr lang="en-US" dirty="0" smtClean="0"/>
              <a:t>A shared vision of how the workforce investment system can be designed to meet those needs</a:t>
            </a:r>
          </a:p>
          <a:p>
            <a:pPr lvl="1"/>
            <a:r>
              <a:rPr lang="en-US" dirty="0" smtClean="0"/>
              <a:t>Agreement on the key strategies to realize this vision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87246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Local and Regional Planning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WDB is required to submit a local plan to the State.</a:t>
            </a:r>
          </a:p>
          <a:p>
            <a:r>
              <a:rPr lang="en-US" dirty="0"/>
              <a:t>If the local area is part of a planning region, the WDB will submit its local plan as part of the regional plan.</a:t>
            </a:r>
          </a:p>
          <a:p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837784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Frames for WDB Activities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51011"/>
            <a:ext cx="8326724" cy="50292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/>
              <a:t>OMJ Center </a:t>
            </a:r>
            <a:r>
              <a:rPr lang="en-US" dirty="0" smtClean="0"/>
              <a:t>Certification:  June </a:t>
            </a:r>
            <a:r>
              <a:rPr lang="en-US" dirty="0"/>
              <a:t>30, 2016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WDB Initial Certification:  September 1, 2016</a:t>
            </a:r>
          </a:p>
          <a:p>
            <a:pPr>
              <a:spcAft>
                <a:spcPts val="600"/>
              </a:spcAft>
            </a:pPr>
            <a:r>
              <a:rPr lang="en-US" dirty="0"/>
              <a:t>Negotiate Performance Measures:   Spring 2016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Local</a:t>
            </a:r>
            <a:r>
              <a:rPr lang="en-US" dirty="0"/>
              <a:t>/Regional Planning:  Anticipated Late 2016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Procurement </a:t>
            </a:r>
            <a:r>
              <a:rPr lang="en-US" dirty="0"/>
              <a:t>of Youth Services:  January-March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8845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Frames for WDB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81200"/>
            <a:ext cx="7848600" cy="4191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Procurement </a:t>
            </a:r>
            <a:r>
              <a:rPr lang="en-US" dirty="0"/>
              <a:t>of Career Services/OMJ </a:t>
            </a:r>
            <a:r>
              <a:rPr lang="en-US" dirty="0" smtClean="0"/>
              <a:t>Operator:  January-March </a:t>
            </a:r>
            <a:r>
              <a:rPr lang="en-US" dirty="0"/>
              <a:t>2017</a:t>
            </a:r>
          </a:p>
          <a:p>
            <a:pPr>
              <a:spcAft>
                <a:spcPts val="600"/>
              </a:spcAft>
            </a:pPr>
            <a:r>
              <a:rPr lang="en-US" dirty="0"/>
              <a:t>Develop MOU – June 30, 2017</a:t>
            </a:r>
          </a:p>
          <a:p>
            <a:pPr>
              <a:spcAft>
                <a:spcPts val="600"/>
              </a:spcAft>
            </a:pPr>
            <a:r>
              <a:rPr lang="en-US" dirty="0" smtClean="0"/>
              <a:t>Oversight </a:t>
            </a:r>
            <a:r>
              <a:rPr lang="en-US" dirty="0"/>
              <a:t>of </a:t>
            </a:r>
            <a:r>
              <a:rPr lang="en-US" dirty="0" smtClean="0"/>
              <a:t>Program:  Continuous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464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1800"/>
              </a:spcAft>
              <a:buNone/>
            </a:pPr>
            <a:r>
              <a:rPr lang="en-US" dirty="0" smtClean="0"/>
              <a:t>Comprehensive Case Management and Employment Program (CCMEP)</a:t>
            </a:r>
          </a:p>
          <a:p>
            <a:pPr>
              <a:spcAft>
                <a:spcPts val="600"/>
              </a:spcAft>
            </a:pPr>
            <a:r>
              <a:rPr lang="en-US" sz="2400" dirty="0" smtClean="0"/>
              <a:t>Effective July 1, 2016, CCMEP will become the operational framework used to deliver case management and employment services across Ohio’s 88 counties.</a:t>
            </a:r>
          </a:p>
          <a:p>
            <a:r>
              <a:rPr lang="en-US" sz="2400" dirty="0" smtClean="0"/>
              <a:t>Statewide integration of TANF youth and WIOA youth programs. </a:t>
            </a:r>
            <a:endParaRPr lang="en-US" sz="2400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3024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Program components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Single lead agency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OhioMeansJobs.com as case management tool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Standardized comprehensive assessment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Personal employment plan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Intensive case management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Common performance metrics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22068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New Way to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US" dirty="0" smtClean="0"/>
              <a:t>The Workforce Development Board’s Role: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Procurement of WIOA youth program services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Development of policies 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Coordinate and collaborate with lead agency on the strategy to deliver services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Coordinate with lead agency on the development of a plan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24655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52600"/>
            <a:ext cx="8686800" cy="4572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WIOA Website: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</a:t>
            </a:r>
            <a:r>
              <a:rPr lang="en-US" sz="2400" dirty="0">
                <a:hlinkClick r:id="rId3"/>
              </a:rPr>
              <a:t>://</a:t>
            </a:r>
            <a:r>
              <a:rPr lang="en-US" sz="2400" dirty="0" smtClean="0">
                <a:hlinkClick r:id="rId3"/>
              </a:rPr>
              <a:t>jfs.ohio.gov/owd/WIOA/index.stm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WIOA Combined State Plan</a:t>
            </a:r>
          </a:p>
          <a:p>
            <a:pPr marL="0" indent="0">
              <a:buNone/>
            </a:pPr>
            <a:r>
              <a:rPr lang="en-US" sz="2400" dirty="0">
                <a:hlinkClick r:id="rId4"/>
              </a:rPr>
              <a:t>http://workforce.ohio.gov/Portals/0/Ohio's2016CombinedStatePlanDRAFT%20(2).</a:t>
            </a:r>
            <a:r>
              <a:rPr lang="en-US" sz="2400" dirty="0" smtClean="0">
                <a:hlinkClick r:id="rId4"/>
              </a:rPr>
              <a:t>pdf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dirty="0"/>
              <a:t>Office of Workforce Development WIOA Information:</a:t>
            </a:r>
          </a:p>
          <a:p>
            <a:pPr marL="0" indent="0">
              <a:buNone/>
            </a:pPr>
            <a:r>
              <a:rPr lang="en-US" sz="2400" dirty="0">
                <a:hlinkClick r:id="rId5"/>
              </a:rPr>
              <a:t>http://jfs.ohio.gov/owd/WIOA/implementation.stm</a:t>
            </a: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8118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7848600" cy="419100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U.S. Department of Labor’s WIOA Information:</a:t>
            </a:r>
          </a:p>
          <a:p>
            <a:pPr marL="0" indent="0">
              <a:buNone/>
            </a:pPr>
            <a:r>
              <a:rPr lang="en-US" sz="2400" dirty="0" smtClean="0">
                <a:hlinkClick r:id="rId3"/>
              </a:rPr>
              <a:t>http://www.doleta.gov/wioa/</a:t>
            </a:r>
            <a:r>
              <a:rPr lang="en-US" sz="2400" dirty="0" smtClean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At Your Service: Welcoming Customers with Disabilities</a:t>
            </a:r>
          </a:p>
          <a:p>
            <a:pPr marL="0" indent="0">
              <a:buNone/>
            </a:pPr>
            <a:r>
              <a:rPr lang="en-US" sz="2400" u="sng" dirty="0">
                <a:hlinkClick r:id="rId4"/>
              </a:rPr>
              <a:t>http://www.wiawebcourse.org/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5260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2676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412677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Julie Wirt</a:t>
            </a:r>
          </a:p>
          <a:p>
            <a:r>
              <a:rPr lang="en-US" dirty="0" smtClean="0">
                <a:hlinkClick r:id="rId3"/>
              </a:rPr>
              <a:t>Julie.Wirt@jfs.ohio.gov</a:t>
            </a:r>
            <a:endParaRPr lang="en-US" dirty="0" smtClean="0"/>
          </a:p>
          <a:p>
            <a:r>
              <a:rPr lang="en-US" dirty="0" smtClean="0">
                <a:hlinkClick r:id="rId4"/>
              </a:rPr>
              <a:t>OWDPOLICY@jfs.ohio.gov</a:t>
            </a:r>
            <a:r>
              <a:rPr lang="en-US" dirty="0" smtClean="0"/>
              <a:t> </a:t>
            </a:r>
            <a:endParaRPr lang="en-US" dirty="0"/>
          </a:p>
          <a:p>
            <a:r>
              <a:rPr lang="en-US" dirty="0" smtClean="0"/>
              <a:t>(614) 752-3228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200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WIOA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305800" cy="4724400"/>
          </a:xfrm>
        </p:spPr>
        <p:txBody>
          <a:bodyPr/>
          <a:lstStyle/>
          <a:p>
            <a:r>
              <a:rPr lang="en-US" dirty="0" smtClean="0"/>
              <a:t>Enhance Service Delivery</a:t>
            </a:r>
          </a:p>
          <a:p>
            <a:pPr lvl="1"/>
            <a:r>
              <a:rPr lang="en-US" dirty="0" smtClean="0"/>
              <a:t>Designation</a:t>
            </a:r>
          </a:p>
          <a:p>
            <a:pPr lvl="1"/>
            <a:r>
              <a:rPr lang="en-US" dirty="0" smtClean="0"/>
              <a:t>Regions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Procurement of OhioMeansJobs Center Operator</a:t>
            </a:r>
          </a:p>
          <a:p>
            <a:r>
              <a:rPr lang="en-US" dirty="0" smtClean="0"/>
              <a:t>Enrich Services to Customers and Businesses</a:t>
            </a:r>
          </a:p>
          <a:p>
            <a:pPr lvl="1"/>
            <a:r>
              <a:rPr lang="en-US" dirty="0" smtClean="0"/>
              <a:t>Emphasis on career pathways/sector initiatives</a:t>
            </a:r>
          </a:p>
          <a:p>
            <a:pPr lvl="1"/>
            <a:r>
              <a:rPr lang="en-US" dirty="0" smtClean="0"/>
              <a:t>Increased importance on serving disengaged young adults</a:t>
            </a:r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8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WIOA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Advance Partner </a:t>
            </a:r>
            <a:r>
              <a:rPr lang="en-US" dirty="0" smtClean="0"/>
              <a:t>Linkages</a:t>
            </a:r>
          </a:p>
          <a:p>
            <a:pPr lvl="1"/>
            <a:r>
              <a:rPr lang="en-US" dirty="0" smtClean="0"/>
              <a:t>Establishment of core </a:t>
            </a:r>
            <a:r>
              <a:rPr lang="en-US" dirty="0"/>
              <a:t>p</a:t>
            </a:r>
            <a:r>
              <a:rPr lang="en-US" dirty="0" smtClean="0"/>
              <a:t>rograms</a:t>
            </a:r>
          </a:p>
          <a:p>
            <a:pPr lvl="1">
              <a:spcAft>
                <a:spcPts val="1800"/>
              </a:spcAft>
            </a:pPr>
            <a:r>
              <a:rPr lang="en-US" dirty="0" smtClean="0"/>
              <a:t>Local and regional planning</a:t>
            </a:r>
            <a:endParaRPr lang="en-US" dirty="0"/>
          </a:p>
          <a:p>
            <a:r>
              <a:rPr lang="en-US" dirty="0"/>
              <a:t>Increase Return on </a:t>
            </a:r>
            <a:r>
              <a:rPr lang="en-US" dirty="0" smtClean="0"/>
              <a:t>Investment</a:t>
            </a:r>
          </a:p>
          <a:p>
            <a:pPr lvl="1"/>
            <a:r>
              <a:rPr lang="en-US" dirty="0" smtClean="0"/>
              <a:t>Performance measures</a:t>
            </a:r>
          </a:p>
          <a:p>
            <a:pPr lvl="1"/>
            <a:r>
              <a:rPr lang="en-US" dirty="0" smtClean="0"/>
              <a:t>Flexible spending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0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Overall System Diagram Julies V4 09171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-228600"/>
            <a:ext cx="5562600" cy="71986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63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200"/>
              </a:spcAft>
            </a:pPr>
            <a:r>
              <a:rPr lang="en-US" dirty="0" smtClean="0"/>
              <a:t>Business – Majority</a:t>
            </a:r>
          </a:p>
          <a:p>
            <a:r>
              <a:rPr lang="en-US" dirty="0" smtClean="0"/>
              <a:t>Workforce Representatives – 20% </a:t>
            </a:r>
          </a:p>
          <a:p>
            <a:pPr lvl="1"/>
            <a:r>
              <a:rPr lang="en-US" dirty="0" smtClean="0"/>
              <a:t>2 or more – labor organizations</a:t>
            </a:r>
          </a:p>
          <a:p>
            <a:pPr lvl="1"/>
            <a:r>
              <a:rPr lang="en-US" dirty="0" smtClean="0"/>
              <a:t>1 or more – joint-labor management registered apprenticeship</a:t>
            </a:r>
          </a:p>
          <a:p>
            <a:pPr lvl="1"/>
            <a:r>
              <a:rPr lang="en-US" u="sng" dirty="0" smtClean="0"/>
              <a:t>May</a:t>
            </a:r>
            <a:r>
              <a:rPr lang="en-US" dirty="0" smtClean="0"/>
              <a:t> include community-based organizations 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1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Education and Training</a:t>
            </a:r>
          </a:p>
          <a:p>
            <a:pPr lvl="1"/>
            <a:r>
              <a:rPr lang="en-US" dirty="0" smtClean="0"/>
              <a:t>Provider of the Adult Basic and Literacy Education (ABLE) program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igher education institutions that provide workforce training</a:t>
            </a:r>
          </a:p>
          <a:p>
            <a:pPr lvl="1"/>
            <a:r>
              <a:rPr lang="en-US" u="sng" dirty="0" smtClean="0"/>
              <a:t>May</a:t>
            </a:r>
            <a:r>
              <a:rPr lang="en-US" dirty="0" smtClean="0"/>
              <a:t> include representatives of local education agencies and community-based organizations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5419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382000" cy="4724400"/>
          </a:xfrm>
        </p:spPr>
        <p:txBody>
          <a:bodyPr/>
          <a:lstStyle/>
          <a:p>
            <a:r>
              <a:rPr lang="en-US" dirty="0" smtClean="0"/>
              <a:t>Government and Economic Development</a:t>
            </a:r>
          </a:p>
          <a:p>
            <a:pPr lvl="1"/>
            <a:r>
              <a:rPr lang="en-US" dirty="0" smtClean="0"/>
              <a:t>Economic development entity</a:t>
            </a:r>
          </a:p>
          <a:p>
            <a:pPr lvl="1"/>
            <a:r>
              <a:rPr lang="en-US" dirty="0" smtClean="0"/>
              <a:t>Wagner-Peyser employment services</a:t>
            </a:r>
          </a:p>
          <a:p>
            <a:pPr lvl="1">
              <a:spcAft>
                <a:spcPts val="600"/>
              </a:spcAft>
            </a:pPr>
            <a:r>
              <a:rPr lang="en-US" dirty="0" smtClean="0"/>
              <a:t>Vocational Rehabilitation</a:t>
            </a:r>
          </a:p>
          <a:p>
            <a:r>
              <a:rPr lang="en-US" dirty="0" smtClean="0"/>
              <a:t>Others may be appointed to the WDB</a:t>
            </a:r>
          </a:p>
          <a:p>
            <a:pPr lvl="1"/>
            <a:r>
              <a:rPr lang="en-US" dirty="0" smtClean="0"/>
              <a:t>Transportation</a:t>
            </a:r>
          </a:p>
          <a:p>
            <a:pPr lvl="1"/>
            <a:r>
              <a:rPr lang="en-US" dirty="0" smtClean="0"/>
              <a:t>Housing</a:t>
            </a:r>
          </a:p>
          <a:p>
            <a:pPr lvl="1"/>
            <a:r>
              <a:rPr lang="en-US" dirty="0" smtClean="0"/>
              <a:t>Public Assistance</a:t>
            </a:r>
          </a:p>
          <a:p>
            <a:pPr lvl="1"/>
            <a:r>
              <a:rPr lang="en-US" dirty="0" smtClean="0"/>
              <a:t>Philanthropic organizations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3459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Workforce Development Board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86000"/>
            <a:ext cx="7848600" cy="4191000"/>
          </a:xfrm>
        </p:spPr>
        <p:txBody>
          <a:bodyPr/>
          <a:lstStyle/>
          <a:p>
            <a:r>
              <a:rPr lang="en-US" dirty="0" smtClean="0"/>
              <a:t>Multiple Entity Representation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Authority of Board Members</a:t>
            </a:r>
          </a:p>
          <a:p>
            <a:pPr lvl="1"/>
            <a:r>
              <a:rPr lang="en-US" dirty="0" smtClean="0"/>
              <a:t>Optimum decision-making </a:t>
            </a:r>
            <a:endParaRPr lang="en-US" dirty="0"/>
          </a:p>
        </p:txBody>
      </p:sp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8863019"/>
      </p:ext>
    </p:extLst>
  </p:cSld>
  <p:clrMapOvr>
    <a:masterClrMapping/>
  </p:clrMapOvr>
</p:sld>
</file>

<file path=ppt/theme/theme1.xml><?xml version="1.0" encoding="utf-8"?>
<a:theme xmlns:a="http://schemas.openxmlformats.org/drawingml/2006/main" name="Level">
  <a:themeElements>
    <a:clrScheme name="Level 9">
      <a:dk1>
        <a:srgbClr val="000000"/>
      </a:dk1>
      <a:lt1>
        <a:srgbClr val="FFFFFF"/>
      </a:lt1>
      <a:dk2>
        <a:srgbClr val="700017"/>
      </a:dk2>
      <a:lt2>
        <a:srgbClr val="525051"/>
      </a:lt2>
      <a:accent1>
        <a:srgbClr val="B5DC10"/>
      </a:accent1>
      <a:accent2>
        <a:srgbClr val="FFBF0F"/>
      </a:accent2>
      <a:accent3>
        <a:srgbClr val="FFFFFF"/>
      </a:accent3>
      <a:accent4>
        <a:srgbClr val="000000"/>
      </a:accent4>
      <a:accent5>
        <a:srgbClr val="D7EBAA"/>
      </a:accent5>
      <a:accent6>
        <a:srgbClr val="E7AD0C"/>
      </a:accent6>
      <a:hlink>
        <a:srgbClr val="73A5CC"/>
      </a:hlink>
      <a:folHlink>
        <a:srgbClr val="F20017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9">
        <a:dk1>
          <a:srgbClr val="000000"/>
        </a:dk1>
        <a:lt1>
          <a:srgbClr val="FFFFFF"/>
        </a:lt1>
        <a:dk2>
          <a:srgbClr val="700017"/>
        </a:dk2>
        <a:lt2>
          <a:srgbClr val="525051"/>
        </a:lt2>
        <a:accent1>
          <a:srgbClr val="B5DC10"/>
        </a:accent1>
        <a:accent2>
          <a:srgbClr val="FFBF0F"/>
        </a:accent2>
        <a:accent3>
          <a:srgbClr val="FFFFFF"/>
        </a:accent3>
        <a:accent4>
          <a:srgbClr val="000000"/>
        </a:accent4>
        <a:accent5>
          <a:srgbClr val="D7EBAA"/>
        </a:accent5>
        <a:accent6>
          <a:srgbClr val="E7AD0C"/>
        </a:accent6>
        <a:hlink>
          <a:srgbClr val="73A5CC"/>
        </a:hlink>
        <a:folHlink>
          <a:srgbClr val="F2001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6700</TotalTime>
  <Words>937</Words>
  <Application>Microsoft Office PowerPoint</Application>
  <PresentationFormat>On-screen Show (4:3)</PresentationFormat>
  <Paragraphs>188</Paragraphs>
  <Slides>29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Level</vt:lpstr>
      <vt:lpstr>WIOA and the Local Board</vt:lpstr>
      <vt:lpstr>Agenda</vt:lpstr>
      <vt:lpstr>WIOA Overview</vt:lpstr>
      <vt:lpstr>WIOA Overview</vt:lpstr>
      <vt:lpstr>PowerPoint Presentation</vt:lpstr>
      <vt:lpstr>Workforce Development Board</vt:lpstr>
      <vt:lpstr>Workforce Development Board</vt:lpstr>
      <vt:lpstr>Workforce Development Board</vt:lpstr>
      <vt:lpstr>Workforce Development Board</vt:lpstr>
      <vt:lpstr>Role of the Workforce Development Board</vt:lpstr>
      <vt:lpstr>Role of the Workforce Development Board</vt:lpstr>
      <vt:lpstr>Workforce Development Board</vt:lpstr>
      <vt:lpstr>Being a Strategic Board</vt:lpstr>
      <vt:lpstr>Being a Strategic Board</vt:lpstr>
      <vt:lpstr>Being a Strategic Board</vt:lpstr>
      <vt:lpstr>Being a Strategic Board</vt:lpstr>
      <vt:lpstr>Local and Regional Planning</vt:lpstr>
      <vt:lpstr>Local and Regional Planning</vt:lpstr>
      <vt:lpstr>Local and Regional Planning</vt:lpstr>
      <vt:lpstr>Local and Regional Planning</vt:lpstr>
      <vt:lpstr>Local and Regional Planning</vt:lpstr>
      <vt:lpstr>Time Frames for WDB Activities</vt:lpstr>
      <vt:lpstr>Time Frames for WDB Activities</vt:lpstr>
      <vt:lpstr>A New Way to Work</vt:lpstr>
      <vt:lpstr>A New Way to Work</vt:lpstr>
      <vt:lpstr>A New Way to Work</vt:lpstr>
      <vt:lpstr>Resources</vt:lpstr>
      <vt:lpstr>Resources</vt:lpstr>
      <vt:lpstr>Questions?</vt:lpstr>
    </vt:vector>
  </TitlesOfParts>
  <Company>Ohio Department of Job and Family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ODJFS</dc:creator>
  <cp:lastModifiedBy>Pamela A. Moore</cp:lastModifiedBy>
  <cp:revision>298</cp:revision>
  <cp:lastPrinted>2016-03-23T02:21:57Z</cp:lastPrinted>
  <dcterms:created xsi:type="dcterms:W3CDTF">2009-04-01T12:17:21Z</dcterms:created>
  <dcterms:modified xsi:type="dcterms:W3CDTF">2016-03-25T15:42:04Z</dcterms:modified>
</cp:coreProperties>
</file>